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21"/>
  </p:notesMasterIdLst>
  <p:sldIdLst>
    <p:sldId id="256" r:id="rId3"/>
    <p:sldId id="257" r:id="rId4"/>
    <p:sldId id="259" r:id="rId5"/>
    <p:sldId id="260" r:id="rId6"/>
    <p:sldId id="276" r:id="rId7"/>
    <p:sldId id="274" r:id="rId8"/>
    <p:sldId id="275" r:id="rId9"/>
    <p:sldId id="258" r:id="rId10"/>
    <p:sldId id="267" r:id="rId11"/>
    <p:sldId id="268" r:id="rId12"/>
    <p:sldId id="266" r:id="rId13"/>
    <p:sldId id="269" r:id="rId14"/>
    <p:sldId id="270" r:id="rId15"/>
    <p:sldId id="271" r:id="rId16"/>
    <p:sldId id="272" r:id="rId17"/>
    <p:sldId id="273" r:id="rId18"/>
    <p:sldId id="261" r:id="rId19"/>
    <p:sldId id="262" r:id="rId20"/>
  </p:sldIdLst>
  <p:sldSz cx="9144000" cy="6858000" type="screen4x3"/>
  <p:notesSz cx="6858000" cy="9144000"/>
  <p:custDataLst>
    <p:custData r:id="rId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EFDB1B-8602-48E1-A652-22D8BF73EC49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77DDAC-18E7-4319-BFE9-CBE65E431E3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2707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77DDAC-18E7-4319-BFE9-CBE65E431E3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6118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44475"/>
            <a:ext cx="838835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21DD44-B261-4217-ADAD-DFC7DF0E6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9540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00CFAA-E43A-438D-921D-6761912D6D4E}" type="datetimeFigureOut">
              <a:rPr lang="en-US" smtClean="0"/>
              <a:pPr/>
              <a:t>4/27/2015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50109-0A8F-4146-848B-1DCB78528E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ZAwvCKoSi8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youtu.be/iZAwvCKoSi8" TargetMode="Externa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clker.com/clipart-28055.html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video" Target="file:///E:\Unit%209\Day%20110%20and%20111\Ich_Bin_Ein_Berliner.asf" TargetMode="External"/><Relationship Id="rId1" Type="http://schemas.microsoft.com/office/2007/relationships/media" Target="file:///E:\Unit%209\Day%20110%20and%20111\Ich_Bin_Ein_Berliner.asf" TargetMode="External"/><Relationship Id="rId5" Type="http://schemas.openxmlformats.org/officeDocument/2006/relationships/image" Target="../media/image7.png"/><Relationship Id="rId4" Type="http://schemas.openxmlformats.org/officeDocument/2006/relationships/notesSlide" Target="../notesSlides/notesSlide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Foreign and Domestic Issues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Eisenhower and Kennedy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11266" name="Picture 2" descr="http://lefteyeonthemedia.files.wordpress.com/2008/10/general-dwight-d-eisenh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953000"/>
            <a:ext cx="1828800" cy="1905000"/>
          </a:xfrm>
          <a:prstGeom prst="rect">
            <a:avLst/>
          </a:prstGeom>
          <a:noFill/>
        </p:spPr>
      </p:pic>
      <p:pic>
        <p:nvPicPr>
          <p:cNvPr id="11268" name="Picture 4" descr="http://www.americaslibrary.gov/assets/jb/modern/jb_modern_kennedy_1_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4953000"/>
            <a:ext cx="1679987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Becoming Communist</a:t>
            </a:r>
          </a:p>
        </p:txBody>
      </p:sp>
      <p:sp>
        <p:nvSpPr>
          <p:cNvPr id="11266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1959 Fidel Castro led a revolution in Cuba and set up a communist government, supported by the Soviet Union.</a:t>
            </a:r>
          </a:p>
        </p:txBody>
      </p:sp>
      <p:pic>
        <p:nvPicPr>
          <p:cNvPr id="11268" name="Picture 5" descr="fidel-castr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3505200"/>
            <a:ext cx="2079625" cy="312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7" descr="cuba-fla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419600"/>
            <a:ext cx="3276600" cy="163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0" name="Picture 9" descr="western_cuba__25647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4419600"/>
            <a:ext cx="3009900" cy="1504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5100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Comic Sans MS" pitchFamily="66" charset="0"/>
              </a:rPr>
              <a:t>Cuban Missile Crisis</a:t>
            </a:r>
            <a:endParaRPr lang="en-US" dirty="0">
              <a:latin typeface="Comic Sans MS" pitchFamily="66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152400" y="1295400"/>
            <a:ext cx="89916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Cuban Missile Crisis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Oct 1962: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1.Spy plane (U2) photographs Nuclear Missile Sites in Cuba 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2. President Kennedy announces it on television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3. Kennedy orders naval blockade around Cuba (quarantine)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4. Kennedy orders any ship trying to break the blockade sunk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omic Sans MS" pitchFamily="66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  <a:cs typeface="Arial" pitchFamily="34" charset="0"/>
              </a:rPr>
              <a:t>Kennedy threatens nuclear missiles on the Soviet Union if 		the missiles in Cuba are not removed</a:t>
            </a:r>
            <a:endParaRPr kumimoji="0" lang="en-US" sz="24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latin typeface="Comic Sans MS" pitchFamily="66" charset="0"/>
                <a:cs typeface="Arial" pitchFamily="34" charset="0"/>
              </a:rPr>
              <a:t>6. </a:t>
            </a:r>
            <a:r>
              <a:rPr kumimoji="0" lang="en-US" sz="2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cs typeface="Arial" pitchFamily="34" charset="0"/>
              </a:rPr>
              <a:t>Soviet Union backs down , missiles are removed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181600"/>
            <a:ext cx="76033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Comic Sans MS" pitchFamily="66" charset="0"/>
              </a:rPr>
              <a:t>Who will blink first…on the 8</a:t>
            </a:r>
            <a:r>
              <a:rPr lang="en-US" sz="2000" i="1" baseline="30000" dirty="0" smtClean="0">
                <a:latin typeface="Comic Sans MS" pitchFamily="66" charset="0"/>
              </a:rPr>
              <a:t>th</a:t>
            </a:r>
            <a:r>
              <a:rPr lang="en-US" sz="2000" i="1" dirty="0" smtClean="0">
                <a:latin typeface="Comic Sans MS" pitchFamily="66" charset="0"/>
              </a:rPr>
              <a:t> day Kennedy orders a blockade</a:t>
            </a:r>
            <a:endParaRPr lang="en-US" sz="2000" i="1" dirty="0">
              <a:latin typeface="Comic Sans MS" pitchFamily="66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57400" y="5715000"/>
            <a:ext cx="4876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hlinkClick r:id="rId2"/>
              </a:rPr>
              <a:t>https://www.youtube.com/watch?v=iZAwvCKoSi8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US Response</a:t>
            </a:r>
          </a:p>
        </p:txBody>
      </p:sp>
      <p:sp>
        <p:nvSpPr>
          <p:cNvPr id="16386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Kennedy sent American Navy ships to quarantine (</a:t>
            </a:r>
            <a:r>
              <a:rPr lang="en-US" b="1" dirty="0" smtClean="0"/>
              <a:t>blockade)</a:t>
            </a:r>
            <a:r>
              <a:rPr lang="en-US" dirty="0" smtClean="0"/>
              <a:t> Cuba to prevent any more missiles from being delivered. </a:t>
            </a:r>
            <a:endParaRPr lang="en-US" b="1" dirty="0" smtClean="0"/>
          </a:p>
        </p:txBody>
      </p:sp>
      <p:pic>
        <p:nvPicPr>
          <p:cNvPr id="16388" name="Picture 5" descr="CubanMissileCrisi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505200"/>
            <a:ext cx="5238750" cy="305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71754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October, 1962</a:t>
            </a:r>
          </a:p>
        </p:txBody>
      </p:sp>
      <p:sp>
        <p:nvSpPr>
          <p:cNvPr id="22530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Soviets agreed to withdraw the Soviet missiles from Cuba</a:t>
            </a:r>
          </a:p>
          <a:p>
            <a:pPr eaLnBrk="1" hangingPunct="1"/>
            <a:r>
              <a:rPr lang="en-US" u="sng" smtClean="0"/>
              <a:t>The blockade had been successful!</a:t>
            </a:r>
          </a:p>
          <a:p>
            <a:pPr eaLnBrk="1" hangingPunct="1">
              <a:buFont typeface="Wingdings" pitchFamily="2" charset="2"/>
              <a:buNone/>
            </a:pPr>
            <a:endParaRPr lang="en-US" u="sng" smtClean="0"/>
          </a:p>
        </p:txBody>
      </p:sp>
      <p:pic>
        <p:nvPicPr>
          <p:cNvPr id="22532" name="Picture 5" descr="cuban-blockade-map-70999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3124200"/>
            <a:ext cx="3371850" cy="280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072659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228600"/>
            <a:ext cx="8007350" cy="4191000"/>
          </a:xfrm>
        </p:spPr>
        <p:txBody>
          <a:bodyPr/>
          <a:lstStyle/>
          <a:p>
            <a:pPr eaLnBrk="1" hangingPunct="1"/>
            <a:r>
              <a:rPr lang="en-US" smtClean="0"/>
              <a:t>In return, the US agreed not to invade Cuba and to remove it’s missiles from Turkey (on the Soviet Union’s southern border)</a:t>
            </a:r>
          </a:p>
        </p:txBody>
      </p:sp>
      <p:pic>
        <p:nvPicPr>
          <p:cNvPr id="23555" name="Picture 5" descr="jupiter%20characteristic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260600"/>
            <a:ext cx="6381750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75542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/>
              <a:t>The end of the Crisis</a:t>
            </a:r>
          </a:p>
        </p:txBody>
      </p:sp>
      <p:sp>
        <p:nvSpPr>
          <p:cNvPr id="24578" name="Rectangle 3"/>
          <p:cNvSpPr>
            <a:spLocks noGrp="1" noRot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world had avoided a nuclear war, but the Cold War continued. </a:t>
            </a:r>
          </a:p>
        </p:txBody>
      </p:sp>
      <p:pic>
        <p:nvPicPr>
          <p:cNvPr id="24580" name="Picture 5" descr="oops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549650"/>
            <a:ext cx="4267200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007784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/>
          </p:nvPr>
        </p:nvSpPr>
        <p:spPr/>
        <p:txBody>
          <a:bodyPr/>
          <a:lstStyle/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rId3"/>
            </a:endParaRPr>
          </a:p>
          <a:p>
            <a:endParaRPr lang="en-US" dirty="0">
              <a:hlinkClick r:id="rId3"/>
            </a:endParaRPr>
          </a:p>
          <a:p>
            <a:endParaRPr lang="en-US" dirty="0" smtClean="0">
              <a:hlinkClick r:id=""/>
            </a:endParaRPr>
          </a:p>
          <a:p>
            <a:r>
              <a:rPr lang="en-US" dirty="0" smtClean="0">
                <a:hlinkClick r:id=""/>
              </a:rPr>
              <a:t>http://youtu.be/iZAwvCKoSi8</a:t>
            </a:r>
            <a:endParaRPr lang="en-US" dirty="0" smtClean="0"/>
          </a:p>
          <a:p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5448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Kennedy Space Program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>
                <a:latin typeface="Comic Sans MS" pitchFamily="66" charset="0"/>
              </a:rPr>
              <a:t>Space race</a:t>
            </a:r>
          </a:p>
          <a:p>
            <a:r>
              <a:rPr lang="en-US" dirty="0" smtClean="0">
                <a:latin typeface="Comic Sans MS" pitchFamily="66" charset="0"/>
              </a:rPr>
              <a:t>“New Frontier”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Kennedy recognized that the Soviet Union was more advanced than the United States at the Space race</a:t>
            </a:r>
          </a:p>
          <a:p>
            <a:pPr lvl="3"/>
            <a:r>
              <a:rPr lang="en-US" dirty="0" smtClean="0">
                <a:latin typeface="Comic Sans MS" pitchFamily="66" charset="0"/>
              </a:rPr>
              <a:t>The United States was forging ahead with space technology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Kennedy announced the goal of landing a man on the moon in 1961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Goal was realized in 1969 with the Apollo moon landing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Start of the Vietnam War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atin typeface="Comic Sans MS" pitchFamily="66" charset="0"/>
              </a:rPr>
              <a:t>Military advisors and equipment to South Vietnam to help the democratic South Vietnam fight the communist North Vietnam</a:t>
            </a:r>
          </a:p>
          <a:p>
            <a:pPr lvl="1"/>
            <a:r>
              <a:rPr lang="en-US" sz="2400" u="sng" dirty="0" smtClean="0">
                <a:latin typeface="Comic Sans MS" pitchFamily="66" charset="0"/>
              </a:rPr>
              <a:t>Domino Theory</a:t>
            </a:r>
            <a:r>
              <a:rPr lang="en-US" sz="2400" dirty="0" smtClean="0">
                <a:latin typeface="Comic Sans MS" pitchFamily="66" charset="0"/>
              </a:rPr>
              <a:t>: </a:t>
            </a:r>
          </a:p>
          <a:p>
            <a:pPr lvl="1"/>
            <a:r>
              <a:rPr lang="en-US" sz="2400" dirty="0" smtClean="0">
                <a:latin typeface="Comic Sans MS" pitchFamily="66" charset="0"/>
              </a:rPr>
              <a:t>The theory that if one country fell to communism, then neighboring countries would also fall to communism.  </a:t>
            </a:r>
          </a:p>
          <a:p>
            <a:pPr lvl="1"/>
            <a:r>
              <a:rPr lang="en-US" sz="2400" dirty="0" smtClean="0">
                <a:latin typeface="Comic Sans MS" pitchFamily="66" charset="0"/>
              </a:rPr>
              <a:t>First used by President Eisenhower</a:t>
            </a:r>
          </a:p>
          <a:p>
            <a:pPr>
              <a:buNone/>
            </a:pPr>
            <a:r>
              <a:rPr lang="en-US" sz="2800" dirty="0">
                <a:latin typeface="Comic Sans MS" pitchFamily="66" charset="0"/>
              </a:rPr>
              <a:t>	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Brinkmanship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United States would go to the “brink” of war to combat Communism</a:t>
            </a:r>
          </a:p>
          <a:p>
            <a:r>
              <a:rPr lang="en-US" dirty="0" smtClean="0">
                <a:latin typeface="Comic Sans MS" pitchFamily="66" charset="0"/>
              </a:rPr>
              <a:t>Nuclear Arms build up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Arms Race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Development of hydrogen bomb (H-bomb)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M.A.D. mutually assured destruction</a:t>
            </a:r>
          </a:p>
          <a:p>
            <a:pPr lvl="2"/>
            <a:r>
              <a:rPr lang="en-US" dirty="0" smtClean="0">
                <a:latin typeface="Comic Sans MS" pitchFamily="66" charset="0"/>
              </a:rPr>
              <a:t>Enough nuclear arms for total destruction</a:t>
            </a:r>
          </a:p>
          <a:p>
            <a:r>
              <a:rPr lang="en-US" dirty="0" smtClean="0">
                <a:latin typeface="Comic Sans MS" pitchFamily="66" charset="0"/>
              </a:rPr>
              <a:t>Sputnik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 Russians launched the first satellite in space</a:t>
            </a:r>
            <a:endParaRPr lang="en-US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>
                <a:latin typeface="Comic Sans MS" pitchFamily="66" charset="0"/>
              </a:rPr>
              <a:t>Domino Theory	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Foreign policy 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Refers to communism; U.S. government believed that if one land in a region came under communism then the surrounding countries would follow</a:t>
            </a:r>
          </a:p>
          <a:p>
            <a:r>
              <a:rPr lang="en-US" dirty="0" smtClean="0">
                <a:latin typeface="Comic Sans MS" pitchFamily="66" charset="0"/>
              </a:rPr>
              <a:t>Peaceful coexistence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Theory developed by the Soviet Union used to coexist with capitalistic nations (example with U.S. and NATO)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Competition without war; a policy of peace between nations of differing political systems</a:t>
            </a:r>
          </a:p>
          <a:p>
            <a:endParaRPr lang="en-US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Eisenhower domestic issues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latin typeface="Comic Sans MS" pitchFamily="66" charset="0"/>
              </a:rPr>
              <a:t>Greater investment in education</a:t>
            </a:r>
          </a:p>
          <a:p>
            <a:pPr>
              <a:buNone/>
            </a:pPr>
            <a:endParaRPr lang="en-US" dirty="0" smtClean="0">
              <a:latin typeface="Comic Sans MS" pitchFamily="66" charset="0"/>
            </a:endParaRPr>
          </a:p>
          <a:p>
            <a:r>
              <a:rPr lang="en-US" dirty="0" smtClean="0">
                <a:latin typeface="Comic Sans MS" pitchFamily="66" charset="0"/>
              </a:rPr>
              <a:t>Interstate Highway system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For ease of military movement</a:t>
            </a:r>
          </a:p>
          <a:p>
            <a:pPr lvl="1"/>
            <a:r>
              <a:rPr lang="en-US" dirty="0" smtClean="0">
                <a:latin typeface="Comic Sans MS" pitchFamily="66" charset="0"/>
              </a:rPr>
              <a:t>Eisenhower came up with the idea from the German’s autobahn during WWII</a:t>
            </a:r>
          </a:p>
          <a:p>
            <a:pPr>
              <a:buNone/>
            </a:pPr>
            <a:endParaRPr lang="en-US" dirty="0">
              <a:latin typeface="Comic Sans MS" pitchFamily="66" charset="0"/>
            </a:endParaRPr>
          </a:p>
        </p:txBody>
      </p:sp>
      <p:pic>
        <p:nvPicPr>
          <p:cNvPr id="14338" name="Picture 2" descr="Eisenhower Interstate System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4340" name="Picture 4" descr="Eisenhower Interstate System Clip Art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43438" y="-26052463"/>
            <a:ext cx="2857500" cy="2857500"/>
          </a:xfrm>
          <a:prstGeom prst="rect">
            <a:avLst/>
          </a:prstGeom>
          <a:noFill/>
        </p:spPr>
      </p:pic>
      <p:pic>
        <p:nvPicPr>
          <p:cNvPr id="14342" name="Picture 6" descr="http://upload.wikimedia.org/wikipedia/commons/thumb/9/91/Eisenhower_Interstate_System.svg/600px-Eisenhower_Interstate_System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5165725"/>
            <a:ext cx="1692275" cy="1692275"/>
          </a:xfrm>
          <a:prstGeom prst="rect">
            <a:avLst/>
          </a:prstGeom>
          <a:noFill/>
        </p:spPr>
      </p:pic>
      <p:pic>
        <p:nvPicPr>
          <p:cNvPr id="14344" name="Picture 8" descr="http://cache3.asset-cache.net/xc/50707410.jpg?v=1&amp;c=IWSAsset&amp;k=2&amp;d=E41C9FE5C4AA0A14C8DDAC27C3913969F0BC82F7A18E9217B9CE05A7160D7A7EB01E70F2B326997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057400" y="5181600"/>
            <a:ext cx="2945312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Kennedy’s (1961-1963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)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Adminstration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219200" y="2971800"/>
            <a:ext cx="6477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John F. Kennedy became president in 1961, the youngest person to be elected to the presidency.  </a:t>
            </a:r>
          </a:p>
          <a:p>
            <a:r>
              <a:rPr lang="en-US" dirty="0" smtClean="0"/>
              <a:t>  Kennedy’s administration: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/>
              <a:t> </a:t>
            </a:r>
            <a:r>
              <a:rPr lang="en-US" dirty="0" smtClean="0"/>
              <a:t>  Berlin Wall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Berlin Air Lift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Bay Pigs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Cuban Missile Crisis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Space Program</a:t>
            </a:r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Viet Nam 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524000"/>
            <a:ext cx="2590800" cy="145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519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Berlin Wall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304800" y="1389221"/>
            <a:ext cx="838200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Soviet Union</a:t>
            </a:r>
            <a:r>
              <a:rPr kumimoji="0" lang="en-US" sz="3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 </a:t>
            </a: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built a wall dividing East and West Berlin in Aug 1961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Families were separated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  <a:ea typeface="Times New Roman" pitchFamily="18" charset="0"/>
              </a:rPr>
              <a:t>Pres. Kennedy went to West Berlin to show support. 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87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>
                <a:latin typeface="Comic Sans MS" pitchFamily="66" charset="0"/>
              </a:rPr>
              <a:t>Ich</a:t>
            </a:r>
            <a:r>
              <a:rPr lang="en-US" dirty="0" smtClean="0">
                <a:latin typeface="Comic Sans MS" pitchFamily="66" charset="0"/>
              </a:rPr>
              <a:t> Bin </a:t>
            </a:r>
            <a:r>
              <a:rPr lang="en-US" dirty="0" err="1" smtClean="0">
                <a:latin typeface="Comic Sans MS" pitchFamily="66" charset="0"/>
              </a:rPr>
              <a:t>Ein</a:t>
            </a:r>
            <a:r>
              <a:rPr lang="en-US" dirty="0" smtClean="0">
                <a:latin typeface="Comic Sans MS" pitchFamily="66" charset="0"/>
              </a:rPr>
              <a:t> Berliner </a:t>
            </a:r>
            <a:endParaRPr lang="en-US" dirty="0">
              <a:latin typeface="Comic Sans MS" pitchFamily="66" charset="0"/>
            </a:endParaRPr>
          </a:p>
        </p:txBody>
      </p:sp>
      <p:pic>
        <p:nvPicPr>
          <p:cNvPr id="4" name="Ich_Bin_Ein_Berliner.asf">
            <a:hlinkClick r:id="" action="ppaction://media"/>
          </p:cNvPr>
          <p:cNvPicPr>
            <a:picLocks noRot="1"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link="rId1"/>
              </p:ext>
            </p:extLst>
          </p:nvPr>
        </p:nvPicPr>
        <p:blipFill>
          <a:blip r:embed="rId5" cstate="print"/>
          <a:stretch>
            <a:fillRect/>
          </a:stretch>
        </p:blipFill>
        <p:spPr>
          <a:xfrm>
            <a:off x="533400" y="1143000"/>
            <a:ext cx="8285480" cy="541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1941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9906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Foreign Policy</a:t>
            </a:r>
            <a:endParaRPr lang="en-US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8763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Bay of Pigs</a:t>
            </a:r>
          </a:p>
          <a:p>
            <a:pPr lvl="1"/>
            <a:r>
              <a:rPr lang="en-US" sz="2000" dirty="0" smtClean="0">
                <a:latin typeface="Comic Sans MS" pitchFamily="66" charset="0"/>
              </a:rPr>
              <a:t>-April 1961</a:t>
            </a:r>
          </a:p>
          <a:p>
            <a:pPr lvl="1"/>
            <a:r>
              <a:rPr lang="en-US" sz="2000" dirty="0" smtClean="0">
                <a:latin typeface="Comic Sans MS" pitchFamily="66" charset="0"/>
              </a:rPr>
              <a:t>- An army of Cuban exiles trained by the U.S. invaded Cuba to over throw the communist leader, Fidel Castro. </a:t>
            </a:r>
          </a:p>
          <a:p>
            <a:pPr lvl="1"/>
            <a:r>
              <a:rPr lang="en-US" sz="2000" dirty="0">
                <a:latin typeface="Comic Sans MS" pitchFamily="66" charset="0"/>
              </a:rPr>
              <a:t>	</a:t>
            </a:r>
            <a:r>
              <a:rPr lang="en-US" sz="2000" dirty="0" smtClean="0">
                <a:latin typeface="Comic Sans MS" pitchFamily="66" charset="0"/>
              </a:rPr>
              <a:t>- Cubans crushed the exiles, humiliating the U.S.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Comic Sans MS" pitchFamily="66" charset="0"/>
              </a:rPr>
              <a:t>Cuban Missile Crisis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October 1962</a:t>
            </a:r>
          </a:p>
          <a:p>
            <a:pPr lvl="1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Kennedy is faced with his greatest confrontation with the Soviets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Castro asked for Soviet military aid 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The United States learned that the Soviets placed nuclear missiles in Cuba (these missiles could reach U.S. cities in minutes)</a:t>
            </a:r>
          </a:p>
          <a:p>
            <a:pPr lvl="2">
              <a:buFontTx/>
              <a:buChar char="-"/>
            </a:pPr>
            <a:r>
              <a:rPr lang="en-US" sz="2000" dirty="0" smtClean="0">
                <a:latin typeface="Comic Sans MS" pitchFamily="66" charset="0"/>
              </a:rPr>
              <a:t>After 13 terrifying days, the Soviets agreed to remove the missiles from Cuba</a:t>
            </a:r>
          </a:p>
          <a:p>
            <a:pPr lvl="2">
              <a:buFontTx/>
              <a:buChar char="-"/>
            </a:pPr>
            <a:endParaRPr lang="en-US" sz="2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04800" y="533400"/>
            <a:ext cx="8458200" cy="4038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The </a:t>
            </a:r>
            <a:br>
              <a:rPr lang="en-US" dirty="0"/>
            </a:br>
            <a:r>
              <a:rPr lang="en-US" dirty="0"/>
              <a:t>Cuban </a:t>
            </a:r>
            <a:br>
              <a:rPr lang="en-US" dirty="0"/>
            </a:br>
            <a:r>
              <a:rPr lang="en-US" dirty="0"/>
              <a:t>Missile </a:t>
            </a:r>
            <a:br>
              <a:rPr lang="en-US" dirty="0"/>
            </a:br>
            <a:r>
              <a:rPr lang="en-US" dirty="0"/>
              <a:t>Crisis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800600"/>
            <a:ext cx="6781800" cy="1752600"/>
          </a:xfrm>
        </p:spPr>
        <p:txBody>
          <a:bodyPr/>
          <a:lstStyle/>
          <a:p>
            <a:pPr marR="0" eaLnBrk="1" hangingPunct="1"/>
            <a:r>
              <a:rPr lang="en-US" smtClean="0"/>
              <a:t>Post World War II</a:t>
            </a:r>
          </a:p>
        </p:txBody>
      </p:sp>
      <p:pic>
        <p:nvPicPr>
          <p:cNvPr id="10244" name="Picture 5" descr="image001-20532-20090718-3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62857"/>
            <a:ext cx="54483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4800600" y="1371600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marL="109537" indent="0" algn="ctr">
              <a:buNone/>
            </a:pPr>
            <a:r>
              <a:rPr lang="en-US" sz="4000" b="1" dirty="0" smtClean="0"/>
              <a:t>The </a:t>
            </a:r>
            <a:br>
              <a:rPr lang="en-US" sz="4000" b="1" dirty="0" smtClean="0"/>
            </a:br>
            <a:r>
              <a:rPr lang="en-US" sz="4000" b="1" dirty="0" smtClean="0"/>
              <a:t>Cuban </a:t>
            </a:r>
            <a:br>
              <a:rPr lang="en-US" sz="4000" b="1" dirty="0" smtClean="0"/>
            </a:br>
            <a:r>
              <a:rPr lang="en-US" sz="4000" b="1" dirty="0" smtClean="0"/>
              <a:t>Missile </a:t>
            </a:r>
            <a:br>
              <a:rPr lang="en-US" sz="4000" b="1" dirty="0" smtClean="0"/>
            </a:br>
            <a:r>
              <a:rPr lang="en-US" sz="4000" b="1" dirty="0" smtClean="0"/>
              <a:t>Crisis</a:t>
            </a:r>
            <a:endParaRPr lang="en-US" sz="4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459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0"/>
  <p:tag name="POINTS" val="1"/>
  <p:tag name="TIME" val="15"/>
  <p:tag name="QUESTION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INTS" val="1"/>
  <p:tag name="TIME" val="15"/>
  <p:tag name="QUESTION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version>
  <revision id="1.1.42885.0"/>
</version>
</file>

<file path=customXml/itemProps1.xml><?xml version="1.0" encoding="utf-8"?>
<ds:datastoreItem xmlns:ds="http://schemas.openxmlformats.org/officeDocument/2006/customXml" ds:itemID="{3AC89ED4-CA62-4A28-9E4C-7D314214C56C}">
  <ds:schemaRefs/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629</TotalTime>
  <Words>496</Words>
  <Application>Microsoft Office PowerPoint</Application>
  <PresentationFormat>On-screen Show (4:3)</PresentationFormat>
  <Paragraphs>97</Paragraphs>
  <Slides>18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Calibri</vt:lpstr>
      <vt:lpstr>Comic Sans MS</vt:lpstr>
      <vt:lpstr>Times New Roman</vt:lpstr>
      <vt:lpstr>Wingdings</vt:lpstr>
      <vt:lpstr>Office Theme</vt:lpstr>
      <vt:lpstr>Foreign and Domestic Issues</vt:lpstr>
      <vt:lpstr>Eisenhower</vt:lpstr>
      <vt:lpstr>Eisenhower</vt:lpstr>
      <vt:lpstr>Eisenhower domestic issues</vt:lpstr>
      <vt:lpstr>Kennedy’s (1961-1963) Adminstration </vt:lpstr>
      <vt:lpstr>Berlin Wall</vt:lpstr>
      <vt:lpstr>Ich Bin Ein Berliner </vt:lpstr>
      <vt:lpstr>Foreign Policy</vt:lpstr>
      <vt:lpstr>The  Cuban  Missile  Crisis</vt:lpstr>
      <vt:lpstr>Becoming Communist</vt:lpstr>
      <vt:lpstr>Cuban Missile Crisis</vt:lpstr>
      <vt:lpstr>US Response</vt:lpstr>
      <vt:lpstr>October, 1962</vt:lpstr>
      <vt:lpstr>PowerPoint Presentation</vt:lpstr>
      <vt:lpstr>The end of the Crisis</vt:lpstr>
      <vt:lpstr>PowerPoint Presentation</vt:lpstr>
      <vt:lpstr>Kennedy Space Program</vt:lpstr>
      <vt:lpstr>Start of the Vietnam War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Vickie J. Dean</cp:lastModifiedBy>
  <cp:revision>44</cp:revision>
  <dcterms:created xsi:type="dcterms:W3CDTF">2010-03-09T22:08:11Z</dcterms:created>
  <dcterms:modified xsi:type="dcterms:W3CDTF">2015-04-27T19:56:29Z</dcterms:modified>
</cp:coreProperties>
</file>